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67" r:id="rId3"/>
    <p:sldId id="268" r:id="rId4"/>
    <p:sldId id="276" r:id="rId5"/>
    <p:sldId id="269" r:id="rId6"/>
    <p:sldId id="283" r:id="rId7"/>
    <p:sldId id="277" r:id="rId8"/>
    <p:sldId id="278" r:id="rId9"/>
    <p:sldId id="279" r:id="rId10"/>
    <p:sldId id="280" r:id="rId11"/>
    <p:sldId id="271" r:id="rId12"/>
    <p:sldId id="284" r:id="rId13"/>
    <p:sldId id="275" r:id="rId14"/>
    <p:sldId id="272" r:id="rId15"/>
    <p:sldId id="273" r:id="rId16"/>
    <p:sldId id="285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3" autoAdjust="0"/>
    <p:restoredTop sz="94660"/>
  </p:normalViewPr>
  <p:slideViewPr>
    <p:cSldViewPr snapToGrid="0">
      <p:cViewPr varScale="1">
        <p:scale>
          <a:sx n="87" d="100"/>
          <a:sy n="87" d="100"/>
        </p:scale>
        <p:origin x="-120" y="-5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EDC23F44-5926-7D46-9199-CA0864AFB52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25F5801-021F-8246-8A79-CB486229E29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8AFAB1-EE8F-4244-9752-B5AC1F239F4F}" type="datetimeFigureOut">
              <a:rPr lang="en-US" smtClean="0"/>
              <a:t>19-02-27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4FD727C-532C-5C4D-A5E2-5C1818CAC46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CCD7EAB8-8765-6045-BDE5-7A5A612B6B2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BCB1E3-D846-6845-B90F-92901DAFEE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5419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C394EA-BDC0-EF46-BD0A-B16DD1A1F4E2}" type="datetimeFigureOut">
              <a:rPr lang="en-US" smtClean="0"/>
              <a:t>19-02-27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FFD4D-4681-5B4C-8FEF-C88D93A547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457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19-02-27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19-02-27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19-02-27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19-02-27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19-02-27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19-02-27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19-02-27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19-02-27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19-02-27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19-02-27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19-02-27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19-02-27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19-02-27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19-02-27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19-02-27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19-02-27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19-02-27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7X7VuQxPfpk&amp;t=17s" TargetMode="External"/><Relationship Id="rId3" Type="http://schemas.openxmlformats.org/officeDocument/2006/relationships/hyperlink" Target="https://youtu.be/B_YXR9kp1_o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3486" y="1068946"/>
            <a:ext cx="9594761" cy="2691685"/>
          </a:xfrm>
        </p:spPr>
        <p:txBody>
          <a:bodyPr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/>
            </a:r>
            <a:br>
              <a:rPr lang="en-CA" dirty="0">
                <a:solidFill>
                  <a:schemeClr val="tx1"/>
                </a:solidFill>
              </a:rPr>
            </a:br>
            <a:r>
              <a:rPr lang="en-CA" dirty="0">
                <a:solidFill>
                  <a:schemeClr val="tx1"/>
                </a:solidFill>
              </a:rPr>
              <a:t>Designing, Conducting, and Analysing Focus Groups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7398" y="4739425"/>
            <a:ext cx="7766936" cy="1609860"/>
          </a:xfrm>
        </p:spPr>
        <p:txBody>
          <a:bodyPr>
            <a:normAutofit/>
          </a:bodyPr>
          <a:lstStyle/>
          <a:p>
            <a:pPr algn="ctr"/>
            <a:r>
              <a:rPr lang="en-CA" sz="2400" dirty="0">
                <a:solidFill>
                  <a:schemeClr val="tx1"/>
                </a:solidFill>
              </a:rPr>
              <a:t>Dr. Michael Agnew &amp; Dr. Cherie Woolmer</a:t>
            </a:r>
          </a:p>
          <a:p>
            <a:pPr algn="ctr"/>
            <a:r>
              <a:rPr lang="en-CA" sz="2400" dirty="0">
                <a:solidFill>
                  <a:schemeClr val="tx1"/>
                </a:solidFill>
              </a:rPr>
              <a:t>MacPherson Institute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14" y="4839543"/>
            <a:ext cx="2198914" cy="2198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35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tx1"/>
                </a:solidFill>
              </a:rPr>
              <a:t>What is a focus group?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160589"/>
            <a:ext cx="9303794" cy="4304605"/>
          </a:xfrm>
        </p:spPr>
        <p:txBody>
          <a:bodyPr>
            <a:normAutofit/>
          </a:bodyPr>
          <a:lstStyle/>
          <a:p>
            <a:r>
              <a:rPr lang="en-CA" sz="2400" dirty="0">
                <a:solidFill>
                  <a:schemeClr val="tx1"/>
                </a:solidFill>
              </a:rPr>
              <a:t>A method in which one or two researchers and several participants meet as a group to discuss a given research topic</a:t>
            </a:r>
          </a:p>
          <a:p>
            <a:pPr marL="0" indent="0">
              <a:buNone/>
            </a:pPr>
            <a:endParaRPr lang="en-CA" sz="2400" dirty="0">
              <a:solidFill>
                <a:schemeClr val="tx1"/>
              </a:solidFill>
            </a:endParaRPr>
          </a:p>
          <a:p>
            <a:r>
              <a:rPr lang="en-CA" sz="2400" dirty="0">
                <a:solidFill>
                  <a:schemeClr val="tx1"/>
                </a:solidFill>
              </a:rPr>
              <a:t>One researcher (the moderator) leads the discussion by asking participants to respond to open-ended questions, a second (the note-taker) records the general themes participants discuss</a:t>
            </a:r>
          </a:p>
          <a:p>
            <a:pPr marL="0" indent="0">
              <a:buNone/>
            </a:pPr>
            <a:endParaRPr lang="en-CA" sz="2400" dirty="0">
              <a:solidFill>
                <a:schemeClr val="tx1"/>
              </a:solidFill>
            </a:endParaRPr>
          </a:p>
          <a:p>
            <a:r>
              <a:rPr lang="en-CA" sz="2400" dirty="0">
                <a:solidFill>
                  <a:schemeClr val="tx1"/>
                </a:solidFill>
              </a:rPr>
              <a:t>A focus group ideally will have 6-10 participants, typically 1-hour in duration</a:t>
            </a:r>
          </a:p>
        </p:txBody>
      </p:sp>
    </p:spTree>
    <p:extLst>
      <p:ext uri="{BB962C8B-B14F-4D97-AF65-F5344CB8AC3E}">
        <p14:creationId xmlns:p14="http://schemas.microsoft.com/office/powerpoint/2010/main" val="3281567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tx1"/>
                </a:solidFill>
              </a:rPr>
              <a:t>Pros and cons of focus groups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482823"/>
          </a:xfrm>
        </p:spPr>
        <p:txBody>
          <a:bodyPr>
            <a:normAutofit/>
          </a:bodyPr>
          <a:lstStyle/>
          <a:p>
            <a:r>
              <a:rPr lang="en-CA" sz="2400" dirty="0">
                <a:solidFill>
                  <a:schemeClr val="tx1"/>
                </a:solidFill>
              </a:rPr>
              <a:t>Advantage of focus groups is they can elicit a wide range of perspectives from several participants in short timeframe</a:t>
            </a:r>
          </a:p>
          <a:p>
            <a:pPr marL="0" indent="0">
              <a:buNone/>
            </a:pPr>
            <a:endParaRPr lang="en-CA" sz="2400" dirty="0">
              <a:solidFill>
                <a:schemeClr val="tx1"/>
              </a:solidFill>
            </a:endParaRPr>
          </a:p>
          <a:p>
            <a:r>
              <a:rPr lang="en-CA" sz="2400" dirty="0">
                <a:solidFill>
                  <a:schemeClr val="tx1"/>
                </a:solidFill>
              </a:rPr>
              <a:t>Also allows participants to form new perspectives or insights from the interplay with other focus group members</a:t>
            </a:r>
          </a:p>
          <a:p>
            <a:pPr marL="0" indent="0">
              <a:buNone/>
            </a:pPr>
            <a:endParaRPr lang="en-CA" sz="2400" dirty="0">
              <a:solidFill>
                <a:schemeClr val="tx1"/>
              </a:solidFill>
            </a:endParaRPr>
          </a:p>
          <a:p>
            <a:r>
              <a:rPr lang="en-CA" sz="2400" dirty="0">
                <a:solidFill>
                  <a:schemeClr val="tx1"/>
                </a:solidFill>
              </a:rPr>
              <a:t>Focus groups not appropriate for highly personal or socially contentious issues </a:t>
            </a:r>
          </a:p>
        </p:txBody>
      </p:sp>
    </p:spTree>
    <p:extLst>
      <p:ext uri="{BB962C8B-B14F-4D97-AF65-F5344CB8AC3E}">
        <p14:creationId xmlns:p14="http://schemas.microsoft.com/office/powerpoint/2010/main" val="4226887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Ethical considerations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553372"/>
          </a:xfrm>
        </p:spPr>
        <p:txBody>
          <a:bodyPr>
            <a:normAutofit lnSpcReduction="10000"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Before you begin the focus group you must obtain informed consent from all participants</a:t>
            </a: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Explaining purpose of the study, organizations sponsoring the research, how the data will be used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While impossible to ensure complete confidentiality, any information collected should be anonymous (pseudonyms, ID numbers, etc.), and the “Vegas rule” enforced</a:t>
            </a: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All mobile devices should be turned off</a:t>
            </a:r>
          </a:p>
        </p:txBody>
      </p:sp>
    </p:spTree>
    <p:extLst>
      <p:ext uri="{BB962C8B-B14F-4D97-AF65-F5344CB8AC3E}">
        <p14:creationId xmlns:p14="http://schemas.microsoft.com/office/powerpoint/2010/main" val="1573401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tx1"/>
                </a:solidFill>
              </a:rPr>
              <a:t>Developing good focus group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30644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CA" sz="2400" dirty="0">
              <a:solidFill>
                <a:schemeClr val="tx1"/>
              </a:solidFill>
            </a:endParaRPr>
          </a:p>
          <a:p>
            <a:r>
              <a:rPr lang="en-CA" sz="2400" dirty="0">
                <a:solidFill>
                  <a:schemeClr val="tx1"/>
                </a:solidFill>
              </a:rPr>
              <a:t>The key to conducting successful qualitative research with useful data is the development of good questions</a:t>
            </a:r>
          </a:p>
          <a:p>
            <a:endParaRPr lang="en-CA" sz="2400" dirty="0">
              <a:solidFill>
                <a:schemeClr val="tx1"/>
              </a:solidFill>
            </a:endParaRPr>
          </a:p>
          <a:p>
            <a:r>
              <a:rPr lang="en-CA" sz="2400" dirty="0">
                <a:solidFill>
                  <a:schemeClr val="tx1"/>
                </a:solidFill>
              </a:rPr>
              <a:t>Questions should be open-ended, semi-structured, and should </a:t>
            </a:r>
            <a:r>
              <a:rPr lang="en-CA" sz="2400" b="1" dirty="0">
                <a:solidFill>
                  <a:schemeClr val="tx1"/>
                </a:solidFill>
              </a:rPr>
              <a:t>not</a:t>
            </a:r>
            <a:r>
              <a:rPr lang="en-CA" sz="2400" dirty="0">
                <a:solidFill>
                  <a:schemeClr val="tx1"/>
                </a:solidFill>
              </a:rPr>
              <a:t> lead the participant</a:t>
            </a:r>
          </a:p>
          <a:p>
            <a:pPr marL="0" indent="0">
              <a:buNone/>
            </a:pPr>
            <a:endParaRPr lang="en-CA" sz="2400" dirty="0">
              <a:solidFill>
                <a:schemeClr val="tx1"/>
              </a:solidFill>
            </a:endParaRPr>
          </a:p>
          <a:p>
            <a:r>
              <a:rPr lang="en-CA" sz="2400" dirty="0">
                <a:solidFill>
                  <a:schemeClr val="tx1"/>
                </a:solidFill>
              </a:rPr>
              <a:t>While a research protocol will have a set list of focus group or interview questions, there should be room for flexibility depending on responses of participants</a:t>
            </a:r>
          </a:p>
        </p:txBody>
      </p:sp>
    </p:spTree>
    <p:extLst>
      <p:ext uri="{BB962C8B-B14F-4D97-AF65-F5344CB8AC3E}">
        <p14:creationId xmlns:p14="http://schemas.microsoft.com/office/powerpoint/2010/main" val="3280169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Developing good focus group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Sounds conversational</a:t>
            </a:r>
          </a:p>
          <a:p>
            <a:r>
              <a:rPr lang="en-US" sz="2400" dirty="0">
                <a:solidFill>
                  <a:schemeClr val="tx1"/>
                </a:solidFill>
              </a:rPr>
              <a:t>Uses words participants would use</a:t>
            </a:r>
          </a:p>
          <a:p>
            <a:r>
              <a:rPr lang="en-US" sz="2400" dirty="0">
                <a:solidFill>
                  <a:schemeClr val="tx1"/>
                </a:solidFill>
              </a:rPr>
              <a:t>Clear and easy to understand </a:t>
            </a:r>
          </a:p>
          <a:p>
            <a:r>
              <a:rPr lang="en-US" sz="2400" dirty="0">
                <a:solidFill>
                  <a:schemeClr val="tx1"/>
                </a:solidFill>
              </a:rPr>
              <a:t>Short and to the point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400" i="1" dirty="0">
                <a:solidFill>
                  <a:schemeClr val="tx1"/>
                </a:solidFill>
              </a:rPr>
              <a:t>Open-ended</a:t>
            </a:r>
          </a:p>
          <a:p>
            <a:r>
              <a:rPr lang="en-US" sz="2400" dirty="0">
                <a:solidFill>
                  <a:schemeClr val="tx1"/>
                </a:solidFill>
              </a:rPr>
              <a:t>Are one-dimensional </a:t>
            </a:r>
          </a:p>
          <a:p>
            <a:r>
              <a:rPr lang="en-US" sz="2400" dirty="0">
                <a:solidFill>
                  <a:schemeClr val="tx1"/>
                </a:solidFill>
              </a:rPr>
              <a:t>Scale your questions</a:t>
            </a:r>
          </a:p>
          <a:p>
            <a:pPr lvl="1"/>
            <a:r>
              <a:rPr lang="en-US" sz="2200" dirty="0">
                <a:solidFill>
                  <a:schemeClr val="tx1"/>
                </a:solidFill>
              </a:rPr>
              <a:t>Engagement</a:t>
            </a:r>
          </a:p>
          <a:p>
            <a:pPr lvl="1"/>
            <a:r>
              <a:rPr lang="en-US" sz="2200" dirty="0">
                <a:solidFill>
                  <a:schemeClr val="tx1"/>
                </a:solidFill>
              </a:rPr>
              <a:t>Exploration</a:t>
            </a:r>
          </a:p>
          <a:p>
            <a:pPr lvl="1"/>
            <a:r>
              <a:rPr lang="en-US" sz="2200" dirty="0">
                <a:solidFill>
                  <a:schemeClr val="tx1"/>
                </a:solidFill>
              </a:rPr>
              <a:t>Exit</a:t>
            </a:r>
          </a:p>
        </p:txBody>
      </p:sp>
    </p:spTree>
    <p:extLst>
      <p:ext uri="{BB962C8B-B14F-4D97-AF65-F5344CB8AC3E}">
        <p14:creationId xmlns:p14="http://schemas.microsoft.com/office/powerpoint/2010/main" val="15599225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How to prepare for a focus group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435790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Know the research material well: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Review the informed consent documents</a:t>
            </a:r>
          </a:p>
          <a:p>
            <a:r>
              <a:rPr lang="en-US" sz="2400" dirty="0">
                <a:solidFill>
                  <a:schemeClr val="tx1"/>
                </a:solidFill>
              </a:rPr>
              <a:t>Be familiar with the questions being asked, the purpose behind them, and be prepared to answer questions about the study</a:t>
            </a:r>
          </a:p>
          <a:p>
            <a:r>
              <a:rPr lang="en-US" sz="2400" dirty="0">
                <a:solidFill>
                  <a:schemeClr val="tx1"/>
                </a:solidFill>
              </a:rPr>
              <a:t>Practice moderating a focus group with fellow researchers/</a:t>
            </a:r>
            <a:r>
              <a:rPr lang="en-US" sz="2400" dirty="0" err="1">
                <a:solidFill>
                  <a:schemeClr val="tx1"/>
                </a:solidFill>
              </a:rPr>
              <a:t>friends+family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807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How to build rapport in focus groups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Be friendly, smile, make eye contact with participants</a:t>
            </a:r>
          </a:p>
          <a:p>
            <a:r>
              <a:rPr lang="en-US" sz="2400" dirty="0">
                <a:solidFill>
                  <a:schemeClr val="tx1"/>
                </a:solidFill>
              </a:rPr>
              <a:t>Use relaxed body language, incorporate </a:t>
            </a:r>
            <a:r>
              <a:rPr lang="en-US" sz="2400" dirty="0" err="1">
                <a:solidFill>
                  <a:schemeClr val="tx1"/>
                </a:solidFill>
              </a:rPr>
              <a:t>humour</a:t>
            </a:r>
            <a:r>
              <a:rPr lang="en-US" sz="2400" dirty="0">
                <a:solidFill>
                  <a:schemeClr val="tx1"/>
                </a:solidFill>
              </a:rPr>
              <a:t> where appropriate</a:t>
            </a:r>
          </a:p>
          <a:p>
            <a:r>
              <a:rPr lang="en-US" sz="2400" dirty="0">
                <a:solidFill>
                  <a:schemeClr val="tx1"/>
                </a:solidFill>
              </a:rPr>
              <a:t>Be patient and do not rush participants as they answer</a:t>
            </a:r>
          </a:p>
          <a:p>
            <a:r>
              <a:rPr lang="en-US" sz="2400" dirty="0">
                <a:solidFill>
                  <a:schemeClr val="tx1"/>
                </a:solidFill>
              </a:rPr>
              <a:t>Be equally respectful of each participant’s contributions</a:t>
            </a:r>
          </a:p>
          <a:p>
            <a:r>
              <a:rPr lang="en-US" sz="2400" dirty="0">
                <a:solidFill>
                  <a:schemeClr val="tx1"/>
                </a:solidFill>
              </a:rPr>
              <a:t>Ensure participants treat one another with respect </a:t>
            </a:r>
          </a:p>
        </p:txBody>
      </p:sp>
    </p:spTree>
    <p:extLst>
      <p:ext uri="{BB962C8B-B14F-4D97-AF65-F5344CB8AC3E}">
        <p14:creationId xmlns:p14="http://schemas.microsoft.com/office/powerpoint/2010/main" val="544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Tips for moderating focus groups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Lay down the ground rules of the focus group before it begins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Invite a wide range of commentary: If there appears to be group consensus on a certain question, ask “Does anyone have another point of view/see it differently?”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Use silence to your advantage: Give participants a chance to think about their responses</a:t>
            </a:r>
          </a:p>
        </p:txBody>
      </p:sp>
    </p:spTree>
    <p:extLst>
      <p:ext uri="{BB962C8B-B14F-4D97-AF65-F5344CB8AC3E}">
        <p14:creationId xmlns:p14="http://schemas.microsoft.com/office/powerpoint/2010/main" val="4142359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Tips for moderating focus groups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Limit your own participation: pose a question and then let participants respond with limited direction/commentary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Encourage maximum participation: make sure all participants have a chance to respond, asking less vocal participants directly if they would like to contribute</a:t>
            </a:r>
          </a:p>
        </p:txBody>
      </p:sp>
    </p:spTree>
    <p:extLst>
      <p:ext uri="{BB962C8B-B14F-4D97-AF65-F5344CB8AC3E}">
        <p14:creationId xmlns:p14="http://schemas.microsoft.com/office/powerpoint/2010/main" val="399794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tx1"/>
                </a:solidFill>
              </a:rPr>
              <a:t>Analyzing focus group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>
                <a:solidFill>
                  <a:schemeClr val="tx1"/>
                </a:solidFill>
              </a:rPr>
              <a:t>Grounded Theory: used in the social sciences (both in qualitative and quantitative research) to generate theory from a deep and rigorous analysis of the data</a:t>
            </a:r>
          </a:p>
          <a:p>
            <a:r>
              <a:rPr lang="en-CA" sz="2400" dirty="0">
                <a:solidFill>
                  <a:schemeClr val="tx1"/>
                </a:solidFill>
              </a:rPr>
              <a:t>Structured Coding: will typically begin with a list of codes or keywords according to the aims of the research/questions being asked</a:t>
            </a:r>
          </a:p>
          <a:p>
            <a:r>
              <a:rPr lang="en-CA" sz="2400" dirty="0">
                <a:solidFill>
                  <a:schemeClr val="tx1"/>
                </a:solidFill>
              </a:rPr>
              <a:t>Descriptive/Open Coding: codes generated only as one reads through and analyzes the data, looking for common emerging themes </a:t>
            </a:r>
          </a:p>
        </p:txBody>
      </p:sp>
    </p:spTree>
    <p:extLst>
      <p:ext uri="{BB962C8B-B14F-4D97-AF65-F5344CB8AC3E}">
        <p14:creationId xmlns:p14="http://schemas.microsoft.com/office/powerpoint/2010/main" val="244833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8536A98-38D5-9E45-B979-CAB43A62A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Thematic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3FFC5B7-EE91-5049-BE84-B50E39D401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t-EE" sz="2600" dirty="0" err="1">
                <a:solidFill>
                  <a:schemeClr val="tx1"/>
                </a:solidFill>
                <a:latin typeface="+mj-lt"/>
              </a:rPr>
              <a:t>Bryman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(2004/2008) 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suggests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:</a:t>
            </a:r>
          </a:p>
          <a:p>
            <a:pPr marL="0" indent="0"/>
            <a:endParaRPr lang="et-EE" sz="2600" dirty="0">
              <a:solidFill>
                <a:schemeClr val="tx1"/>
              </a:solidFill>
              <a:latin typeface="+mj-lt"/>
            </a:endParaRPr>
          </a:p>
          <a:p>
            <a:pPr marL="0" indent="0">
              <a:buNone/>
            </a:pPr>
            <a:r>
              <a:rPr lang="et-EE" sz="2600" dirty="0" err="1">
                <a:solidFill>
                  <a:schemeClr val="tx1"/>
                </a:solidFill>
                <a:latin typeface="+mj-lt"/>
              </a:rPr>
              <a:t>Stage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1: 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Reading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the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text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as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a 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whole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</a:t>
            </a:r>
          </a:p>
          <a:p>
            <a:pPr marL="0" indent="0">
              <a:buNone/>
            </a:pPr>
            <a:r>
              <a:rPr lang="et-EE" sz="2600" dirty="0" err="1">
                <a:solidFill>
                  <a:schemeClr val="tx1"/>
                </a:solidFill>
                <a:latin typeface="+mj-lt"/>
              </a:rPr>
              <a:t>Stage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2: 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Reading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and 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marking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the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text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(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emerging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keywords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/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codes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)</a:t>
            </a:r>
          </a:p>
          <a:p>
            <a:pPr marL="0" indent="0">
              <a:buNone/>
            </a:pPr>
            <a:r>
              <a:rPr lang="et-EE" sz="2600" dirty="0" err="1">
                <a:solidFill>
                  <a:schemeClr val="tx1"/>
                </a:solidFill>
                <a:latin typeface="+mj-lt"/>
              </a:rPr>
              <a:t>Stage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3: 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Coding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the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text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and 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grouping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the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codes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to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themes</a:t>
            </a:r>
            <a:endParaRPr lang="et-EE" sz="2600" dirty="0">
              <a:solidFill>
                <a:schemeClr val="tx1"/>
              </a:solidFill>
              <a:latin typeface="+mj-lt"/>
            </a:endParaRPr>
          </a:p>
          <a:p>
            <a:pPr marL="0" indent="0">
              <a:buNone/>
            </a:pPr>
            <a:r>
              <a:rPr lang="et-EE" sz="2600" dirty="0" err="1">
                <a:solidFill>
                  <a:schemeClr val="tx1"/>
                </a:solidFill>
                <a:latin typeface="+mj-lt"/>
              </a:rPr>
              <a:t>Stage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4: 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Relating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themes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to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the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literature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/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theory</a:t>
            </a:r>
            <a:endParaRPr lang="en-US" sz="2600" dirty="0">
              <a:solidFill>
                <a:schemeClr val="tx1"/>
              </a:solidFill>
              <a:latin typeface="+mj-lt"/>
            </a:endParaRPr>
          </a:p>
          <a:p>
            <a:pPr marL="0" indent="0"/>
            <a:endParaRPr lang="en-US" sz="2600" dirty="0">
              <a:solidFill>
                <a:schemeClr val="tx1"/>
              </a:solidFill>
              <a:latin typeface="+mj-lt"/>
            </a:endParaRPr>
          </a:p>
          <a:p>
            <a:pPr marL="0" indent="0">
              <a:buNone/>
            </a:pPr>
            <a:r>
              <a:rPr lang="et-EE" sz="2600" dirty="0">
                <a:solidFill>
                  <a:schemeClr val="tx1"/>
                </a:solidFill>
                <a:latin typeface="+mj-lt"/>
              </a:rPr>
              <a:t>Video</a:t>
            </a:r>
            <a:r>
              <a:rPr lang="en-US" sz="2600" dirty="0">
                <a:solidFill>
                  <a:schemeClr val="tx1"/>
                </a:solidFill>
                <a:latin typeface="+mj-lt"/>
              </a:rPr>
              <a:t>s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: </a:t>
            </a:r>
            <a:r>
              <a:rPr lang="et-EE" sz="2600" dirty="0">
                <a:solidFill>
                  <a:schemeClr val="tx1"/>
                </a:solidFill>
                <a:latin typeface="+mj-lt"/>
                <a:hlinkClick r:id="rId2"/>
              </a:rPr>
              <a:t>https://www.youtube.com/watch?v=7X7VuQxPfpk&amp;t=17s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</a:t>
            </a:r>
            <a:endParaRPr lang="en-US" sz="2600" dirty="0">
              <a:solidFill>
                <a:schemeClr val="tx1"/>
              </a:solidFill>
              <a:latin typeface="+mj-lt"/>
            </a:endParaRPr>
          </a:p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  <a:latin typeface="+mj-lt"/>
              </a:rPr>
              <a:t>		 </a:t>
            </a:r>
            <a:r>
              <a:rPr lang="en-US" sz="2600" dirty="0">
                <a:solidFill>
                  <a:schemeClr val="tx1"/>
                </a:solidFill>
                <a:latin typeface="+mj-lt"/>
                <a:hlinkClick r:id="rId3"/>
              </a:rPr>
              <a:t>https://youtu.be/B_YXR9kp1_o</a:t>
            </a:r>
            <a:r>
              <a:rPr lang="en-US" sz="2600" dirty="0">
                <a:solidFill>
                  <a:schemeClr val="tx1"/>
                </a:solidFill>
                <a:latin typeface="+mj-lt"/>
              </a:rPr>
              <a:t> </a:t>
            </a:r>
            <a:endParaRPr lang="et-EE" sz="2600" dirty="0">
              <a:solidFill>
                <a:schemeClr val="tx1"/>
              </a:solidFill>
              <a:latin typeface="+mj-lt"/>
            </a:endParaRPr>
          </a:p>
          <a:p>
            <a:pPr marL="0" indent="0">
              <a:buNone/>
            </a:pPr>
            <a:endParaRPr lang="et-EE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813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tx1"/>
                </a:solidFill>
              </a:rPr>
              <a:t>Coding focus group data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126" y="1481070"/>
            <a:ext cx="7984901" cy="5190186"/>
          </a:xfrm>
        </p:spPr>
      </p:pic>
    </p:spTree>
    <p:extLst>
      <p:ext uri="{BB962C8B-B14F-4D97-AF65-F5344CB8AC3E}">
        <p14:creationId xmlns:p14="http://schemas.microsoft.com/office/powerpoint/2010/main" val="2334098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tx1"/>
                </a:solidFill>
              </a:rPr>
              <a:t>Analyzing focus group data - </a:t>
            </a:r>
            <a:r>
              <a:rPr lang="en-CA" dirty="0" err="1">
                <a:solidFill>
                  <a:schemeClr val="tx1"/>
                </a:solidFill>
              </a:rPr>
              <a:t>NVivo</a:t>
            </a:r>
            <a:endParaRPr lang="en-CA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1506828"/>
            <a:ext cx="8814396" cy="5215944"/>
          </a:xfrm>
        </p:spPr>
      </p:pic>
    </p:spTree>
    <p:extLst>
      <p:ext uri="{BB962C8B-B14F-4D97-AF65-F5344CB8AC3E}">
        <p14:creationId xmlns:p14="http://schemas.microsoft.com/office/powerpoint/2010/main" val="272590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tx1"/>
                </a:solidFill>
              </a:rPr>
              <a:t>Analyzing focus group data- </a:t>
            </a:r>
            <a:r>
              <a:rPr lang="en-CA" dirty="0" err="1">
                <a:solidFill>
                  <a:schemeClr val="tx1"/>
                </a:solidFill>
              </a:rPr>
              <a:t>NVivo</a:t>
            </a:r>
            <a:endParaRPr lang="en-CA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55" y="1403799"/>
            <a:ext cx="9002331" cy="5254578"/>
          </a:xfrm>
        </p:spPr>
      </p:pic>
    </p:spTree>
    <p:extLst>
      <p:ext uri="{BB962C8B-B14F-4D97-AF65-F5344CB8AC3E}">
        <p14:creationId xmlns:p14="http://schemas.microsoft.com/office/powerpoint/2010/main" val="1434270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5AF4937-A4F4-6E44-9386-DF3FA15FD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Ensuring </a:t>
            </a:r>
            <a:r>
              <a:rPr lang="en-US" dirty="0" err="1">
                <a:solidFill>
                  <a:schemeClr val="tx1"/>
                </a:solidFill>
              </a:rPr>
              <a:t>rigour</a:t>
            </a:r>
            <a:r>
              <a:rPr lang="en-US" dirty="0">
                <a:solidFill>
                  <a:schemeClr val="tx1"/>
                </a:solidFill>
              </a:rPr>
              <a:t> through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E45599B-0481-7645-989D-246CDB77D1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tx1"/>
                </a:solidFill>
              </a:rPr>
              <a:t>Notion of trustworthiness rather than validity and reliability (used in quantitative studies)</a:t>
            </a:r>
          </a:p>
          <a:p>
            <a:r>
              <a:rPr lang="en-US" sz="2400" dirty="0">
                <a:solidFill>
                  <a:schemeClr val="tx1"/>
                </a:solidFill>
              </a:rPr>
              <a:t>Know the data – listen, read, and re-read</a:t>
            </a:r>
          </a:p>
          <a:p>
            <a:r>
              <a:rPr lang="en-US" sz="2400" dirty="0">
                <a:solidFill>
                  <a:schemeClr val="tx1"/>
                </a:solidFill>
              </a:rPr>
              <a:t>Iterative process- how do codes link with literature and your research questions?</a:t>
            </a:r>
          </a:p>
          <a:p>
            <a:r>
              <a:rPr lang="en-US" sz="2400" dirty="0">
                <a:solidFill>
                  <a:schemeClr val="tx1"/>
                </a:solidFill>
              </a:rPr>
              <a:t>Be explicit about your own biases (positionality) and how these effect your interpretation</a:t>
            </a:r>
          </a:p>
          <a:p>
            <a:r>
              <a:rPr lang="en-US" sz="2400" dirty="0">
                <a:solidFill>
                  <a:schemeClr val="tx1"/>
                </a:solidFill>
              </a:rPr>
              <a:t>Cross-check themes with others analyzing the same data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84324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Plaza">
      <a:dk1>
        <a:sysClr val="windowText" lastClr="000000"/>
      </a:dk1>
      <a:lt1>
        <a:sysClr val="window" lastClr="FFFFFF"/>
      </a:lt1>
      <a:dk2>
        <a:srgbClr val="333333"/>
      </a:dk2>
      <a:lt2>
        <a:srgbClr val="CCCCCC"/>
      </a:lt2>
      <a:accent1>
        <a:srgbClr val="990000"/>
      </a:accent1>
      <a:accent2>
        <a:srgbClr val="580101"/>
      </a:accent2>
      <a:accent3>
        <a:srgbClr val="E94A00"/>
      </a:accent3>
      <a:accent4>
        <a:srgbClr val="EB8F00"/>
      </a:accent4>
      <a:accent5>
        <a:srgbClr val="A4A4A4"/>
      </a:accent5>
      <a:accent6>
        <a:srgbClr val="666666"/>
      </a:accent6>
      <a:hlink>
        <a:srgbClr val="D01010"/>
      </a:hlink>
      <a:folHlink>
        <a:srgbClr val="E6682E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693</TotalTime>
  <Words>763</Words>
  <Application>Microsoft Macintosh PowerPoint</Application>
  <PresentationFormat>Custom</PresentationFormat>
  <Paragraphs>86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Facet</vt:lpstr>
      <vt:lpstr> Designing, Conducting, and Analysing Focus Groups</vt:lpstr>
      <vt:lpstr>What is a focus group? </vt:lpstr>
      <vt:lpstr>Pros and cons of focus groups</vt:lpstr>
      <vt:lpstr>Ethical considerations</vt:lpstr>
      <vt:lpstr>Developing good focus group questions</vt:lpstr>
      <vt:lpstr>Developing good focus group questions</vt:lpstr>
      <vt:lpstr>How to prepare for a focus group</vt:lpstr>
      <vt:lpstr>How to build rapport in focus groups</vt:lpstr>
      <vt:lpstr>Tips for moderating focus groups</vt:lpstr>
      <vt:lpstr>Tips for moderating focus groups</vt:lpstr>
      <vt:lpstr>Analyzing focus group data</vt:lpstr>
      <vt:lpstr>Thematic Analysis</vt:lpstr>
      <vt:lpstr>Coding focus group data</vt:lpstr>
      <vt:lpstr>Analyzing focus group data - NVivo</vt:lpstr>
      <vt:lpstr>Analyzing focus group data- NVivo</vt:lpstr>
      <vt:lpstr>Ensuring rigour through analysis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Agnew</dc:creator>
  <cp:lastModifiedBy>Melec Zeadin</cp:lastModifiedBy>
  <cp:revision>40</cp:revision>
  <cp:lastPrinted>2018-01-25T19:30:32Z</cp:lastPrinted>
  <dcterms:created xsi:type="dcterms:W3CDTF">2016-10-11T22:33:53Z</dcterms:created>
  <dcterms:modified xsi:type="dcterms:W3CDTF">2019-02-27T16:15:40Z</dcterms:modified>
</cp:coreProperties>
</file>