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8" r:id="rId3"/>
    <p:sldId id="261" r:id="rId4"/>
    <p:sldId id="259" r:id="rId5"/>
    <p:sldId id="263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568" autoAdjust="0"/>
    <p:restoredTop sz="94660"/>
  </p:normalViewPr>
  <p:slideViewPr>
    <p:cSldViewPr snapToGrid="0">
      <p:cViewPr varScale="1">
        <p:scale>
          <a:sx n="81" d="100"/>
          <a:sy n="81" d="100"/>
        </p:scale>
        <p:origin x="-112" y="-6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handoutMaster" Target="handoutMasters/handout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EDC23F44-5926-7D46-9199-CA0864AFB52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25F5801-021F-8246-8A79-CB486229E29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8AFAB1-EE8F-4244-9752-B5AC1F239F4F}" type="datetimeFigureOut">
              <a:rPr lang="en-US" smtClean="0"/>
              <a:t>19-02-27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4FD727C-532C-5C4D-A5E2-5C1818CAC46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CD7EAB8-8765-6045-BDE5-7A5A612B6B2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BCB1E3-D846-6845-B90F-92901DAFEE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5419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C394EA-BDC0-EF46-BD0A-B16DD1A1F4E2}" type="datetimeFigureOut">
              <a:rPr lang="en-US" smtClean="0"/>
              <a:t>19-02-27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FD4D-4681-5B4C-8FEF-C88D93A54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457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19-02-27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19-02-27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19-02-27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486" y="1068946"/>
            <a:ext cx="9594761" cy="2691685"/>
          </a:xfrm>
        </p:spPr>
        <p:txBody>
          <a:bodyPr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/>
            </a:r>
            <a:br>
              <a:rPr lang="en-CA" dirty="0">
                <a:solidFill>
                  <a:schemeClr val="tx1"/>
                </a:solidFill>
              </a:rPr>
            </a:br>
            <a:r>
              <a:rPr lang="en-CA" dirty="0">
                <a:solidFill>
                  <a:schemeClr val="tx1"/>
                </a:solidFill>
              </a:rPr>
              <a:t>Introduction to </a:t>
            </a:r>
            <a:r>
              <a:rPr lang="en-CA">
                <a:solidFill>
                  <a:schemeClr val="tx1"/>
                </a:solidFill>
              </a:rPr>
              <a:t>Qualitative Research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7398" y="4739425"/>
            <a:ext cx="7766936" cy="1609860"/>
          </a:xfrm>
        </p:spPr>
        <p:txBody>
          <a:bodyPr>
            <a:normAutofit/>
          </a:bodyPr>
          <a:lstStyle/>
          <a:p>
            <a:pPr algn="ctr"/>
            <a:r>
              <a:rPr lang="en-CA" sz="2400" dirty="0">
                <a:solidFill>
                  <a:schemeClr val="tx1"/>
                </a:solidFill>
              </a:rPr>
              <a:t>Dr. Michael Agnew, MacPherson Institute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14" y="4839543"/>
            <a:ext cx="2198914" cy="219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35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tx1"/>
                </a:solidFill>
              </a:rPr>
              <a:t>What is qualitative research?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>
                <a:solidFill>
                  <a:schemeClr val="tx1"/>
                </a:solidFill>
              </a:rPr>
              <a:t>Qualitative research seeks to: </a:t>
            </a:r>
          </a:p>
          <a:p>
            <a:pPr marL="0" indent="0">
              <a:buNone/>
            </a:pPr>
            <a:endParaRPr lang="en-CA" sz="2400" dirty="0">
              <a:solidFill>
                <a:schemeClr val="tx1"/>
              </a:solidFill>
            </a:endParaRPr>
          </a:p>
          <a:p>
            <a:r>
              <a:rPr lang="en-CA" sz="2400" dirty="0">
                <a:solidFill>
                  <a:schemeClr val="tx1"/>
                </a:solidFill>
              </a:rPr>
              <a:t>Understand a given research problem or topic from the emic perspective </a:t>
            </a:r>
          </a:p>
          <a:p>
            <a:pPr marL="0" indent="0">
              <a:buNone/>
            </a:pPr>
            <a:endParaRPr lang="en-CA" sz="2400" dirty="0">
              <a:solidFill>
                <a:schemeClr val="tx1"/>
              </a:solidFill>
            </a:endParaRPr>
          </a:p>
          <a:p>
            <a:r>
              <a:rPr lang="en-CA" sz="2400" dirty="0">
                <a:solidFill>
                  <a:schemeClr val="tx1"/>
                </a:solidFill>
              </a:rPr>
              <a:t>Obtain culturally specific information about particular populations </a:t>
            </a:r>
          </a:p>
          <a:p>
            <a:endParaRPr lang="en-C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3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tx1"/>
                </a:solidFill>
              </a:rPr>
              <a:t>What is qualitative research?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>
                <a:solidFill>
                  <a:schemeClr val="tx1"/>
                </a:solidFill>
              </a:rPr>
              <a:t>Though they have some broad similarities, quantitative and qualitative research methods differ in their…</a:t>
            </a:r>
          </a:p>
          <a:p>
            <a:pPr marL="0" indent="0">
              <a:buNone/>
            </a:pPr>
            <a:endParaRPr lang="en-CA" sz="2400" dirty="0">
              <a:solidFill>
                <a:schemeClr val="tx1"/>
              </a:solidFill>
            </a:endParaRPr>
          </a:p>
          <a:p>
            <a:r>
              <a:rPr lang="en-CA" sz="2400" dirty="0">
                <a:solidFill>
                  <a:schemeClr val="tx1"/>
                </a:solidFill>
              </a:rPr>
              <a:t>analytical objectives</a:t>
            </a:r>
          </a:p>
          <a:p>
            <a:r>
              <a:rPr lang="en-CA" sz="2400" dirty="0">
                <a:solidFill>
                  <a:schemeClr val="tx1"/>
                </a:solidFill>
              </a:rPr>
              <a:t>the types of questions they pose</a:t>
            </a:r>
          </a:p>
          <a:p>
            <a:r>
              <a:rPr lang="en-CA" sz="2400" dirty="0">
                <a:solidFill>
                  <a:schemeClr val="tx1"/>
                </a:solidFill>
              </a:rPr>
              <a:t>the forms of data they produce</a:t>
            </a:r>
          </a:p>
          <a:p>
            <a:r>
              <a:rPr lang="en-CA" sz="2400" dirty="0">
                <a:solidFill>
                  <a:schemeClr val="tx1"/>
                </a:solidFill>
              </a:rPr>
              <a:t>and the degree of flexibility built into the study design</a:t>
            </a:r>
          </a:p>
        </p:txBody>
      </p:sp>
    </p:spTree>
    <p:extLst>
      <p:ext uri="{BB962C8B-B14F-4D97-AF65-F5344CB8AC3E}">
        <p14:creationId xmlns:p14="http://schemas.microsoft.com/office/powerpoint/2010/main" val="411555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tx1"/>
                </a:solidFill>
              </a:rPr>
              <a:t>What can we learn from qualitative research?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518098"/>
          </a:xfrm>
        </p:spPr>
        <p:txBody>
          <a:bodyPr>
            <a:normAutofit/>
          </a:bodyPr>
          <a:lstStyle/>
          <a:p>
            <a:r>
              <a:rPr lang="en-CA" sz="2400" dirty="0">
                <a:solidFill>
                  <a:schemeClr val="tx1"/>
                </a:solidFill>
              </a:rPr>
              <a:t>Value of qualitative research in its ability to provide complex textual descriptions of how people experience research topic</a:t>
            </a:r>
          </a:p>
          <a:p>
            <a:pPr marL="0" indent="0">
              <a:buNone/>
            </a:pPr>
            <a:endParaRPr lang="en-CA" sz="2400" dirty="0">
              <a:solidFill>
                <a:schemeClr val="tx1"/>
              </a:solidFill>
            </a:endParaRPr>
          </a:p>
          <a:p>
            <a:r>
              <a:rPr lang="en-CA" sz="2400" dirty="0">
                <a:solidFill>
                  <a:schemeClr val="tx1"/>
                </a:solidFill>
              </a:rPr>
              <a:t>Effective in identifying intangible factors, such as social norms, gender roles, ethnicity and religion, that may influence research subjects’ perspectives </a:t>
            </a:r>
          </a:p>
          <a:p>
            <a:pPr marL="0" indent="0">
              <a:buNone/>
            </a:pPr>
            <a:endParaRPr lang="en-CA" sz="2400" dirty="0">
              <a:solidFill>
                <a:schemeClr val="tx1"/>
              </a:solidFill>
            </a:endParaRPr>
          </a:p>
          <a:p>
            <a:r>
              <a:rPr lang="en-CA" sz="2400" dirty="0">
                <a:solidFill>
                  <a:schemeClr val="tx1"/>
                </a:solidFill>
              </a:rPr>
              <a:t>Bring a level of nuance to what are often complex social realities </a:t>
            </a:r>
          </a:p>
        </p:txBody>
      </p:sp>
    </p:spTree>
    <p:extLst>
      <p:ext uri="{BB962C8B-B14F-4D97-AF65-F5344CB8AC3E}">
        <p14:creationId xmlns:p14="http://schemas.microsoft.com/office/powerpoint/2010/main" val="302439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tx1"/>
                </a:solidFill>
              </a:rPr>
              <a:t>Qualitative data collection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484910"/>
          </a:xfrm>
        </p:spPr>
        <p:txBody>
          <a:bodyPr>
            <a:normAutofit/>
          </a:bodyPr>
          <a:lstStyle/>
          <a:p>
            <a:r>
              <a:rPr lang="en-CA" sz="2400" dirty="0">
                <a:solidFill>
                  <a:schemeClr val="tx1"/>
                </a:solidFill>
              </a:rPr>
              <a:t>The three most common data collection methods in qualitative research are: </a:t>
            </a:r>
          </a:p>
          <a:p>
            <a:endParaRPr lang="en-CA" sz="2400" dirty="0">
              <a:solidFill>
                <a:schemeClr val="tx1"/>
              </a:solidFill>
            </a:endParaRPr>
          </a:p>
          <a:p>
            <a:r>
              <a:rPr lang="en-CA" sz="2400" dirty="0">
                <a:solidFill>
                  <a:schemeClr val="tx1"/>
                </a:solidFill>
              </a:rPr>
              <a:t>Participant Observation: ideal for collecting data on behaviour/phenomena in their usual contexts</a:t>
            </a:r>
          </a:p>
          <a:p>
            <a:r>
              <a:rPr lang="en-CA" sz="2400" dirty="0">
                <a:solidFill>
                  <a:schemeClr val="tx1"/>
                </a:solidFill>
              </a:rPr>
              <a:t>Interviews: optimal for collecting data on personal histories, perspectives, and experiences</a:t>
            </a:r>
          </a:p>
          <a:p>
            <a:r>
              <a:rPr lang="en-CA" sz="2400" dirty="0">
                <a:solidFill>
                  <a:schemeClr val="tx1"/>
                </a:solidFill>
              </a:rPr>
              <a:t>Focus Groups: effective in eliciting data on the perspectives of a group, generating broad overviews about a shared concern or experience</a:t>
            </a:r>
          </a:p>
          <a:p>
            <a:endParaRPr lang="en-CA" sz="2400" dirty="0">
              <a:solidFill>
                <a:schemeClr val="tx1"/>
              </a:solidFill>
            </a:endParaRPr>
          </a:p>
          <a:p>
            <a:endParaRPr lang="en-C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5936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Facet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697</TotalTime>
  <Words>211</Words>
  <Application>Microsoft Macintosh PowerPoint</Application>
  <PresentationFormat>Custom</PresentationFormat>
  <Paragraphs>27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Facet</vt:lpstr>
      <vt:lpstr> Introduction to Qualitative Research</vt:lpstr>
      <vt:lpstr>What is qualitative research?</vt:lpstr>
      <vt:lpstr>What is qualitative research?</vt:lpstr>
      <vt:lpstr>What can we learn from qualitative research?</vt:lpstr>
      <vt:lpstr>Qualitative data collection methods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Agnew</dc:creator>
  <cp:lastModifiedBy>Melec Zeadin</cp:lastModifiedBy>
  <cp:revision>40</cp:revision>
  <cp:lastPrinted>2018-01-25T19:30:32Z</cp:lastPrinted>
  <dcterms:created xsi:type="dcterms:W3CDTF">2016-10-11T22:33:53Z</dcterms:created>
  <dcterms:modified xsi:type="dcterms:W3CDTF">2019-02-27T16:17:32Z</dcterms:modified>
</cp:coreProperties>
</file>