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72" r:id="rId13"/>
    <p:sldId id="273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2"/>
    <p:restoredTop sz="94676"/>
  </p:normalViewPr>
  <p:slideViewPr>
    <p:cSldViewPr snapToGrid="0" snapToObjects="1">
      <p:cViewPr>
        <p:scale>
          <a:sx n="85" d="100"/>
          <a:sy n="85" d="100"/>
        </p:scale>
        <p:origin x="-104" y="-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4B22A-8D54-6348-AABE-A9F5BA69E498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AC4A9-07F1-594F-AB45-2420063C6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6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E2EC8-C696-E54E-BF40-B28AE1E6BD9D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7B9C4A-88FC-1B45-902C-39C23D3E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0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695874"/>
            <a:ext cx="7766936" cy="164630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Literature Reviews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and You!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938487"/>
          </a:xfrm>
        </p:spPr>
        <p:txBody>
          <a:bodyPr>
            <a:normAutofit/>
          </a:bodyPr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Dr. Michael Agnew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MacPherson Institute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February 7, 2017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16" y="4574231"/>
            <a:ext cx="2651760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99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brings you here today?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96902"/>
            <a:ext cx="8596668" cy="481654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Before we begin, let’s take a moment to share with one another</a:t>
            </a:r>
            <a:r>
              <a:rPr lang="is-IS" sz="2400" dirty="0">
                <a:solidFill>
                  <a:schemeClr val="tx1"/>
                </a:solidFill>
              </a:rPr>
              <a:t>…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A little about yourself (program, year, where you’re from!)</a:t>
            </a:r>
          </a:p>
          <a:p>
            <a:pPr lvl="1"/>
            <a:endParaRPr lang="en-US" sz="2200" dirty="0">
              <a:solidFill>
                <a:schemeClr val="tx1"/>
              </a:solidFill>
            </a:endParaRP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The project you’re working on as a student partner</a:t>
            </a:r>
          </a:p>
          <a:p>
            <a:pPr lvl="1"/>
            <a:endParaRPr lang="en-US" sz="2200" dirty="0">
              <a:solidFill>
                <a:schemeClr val="tx1"/>
              </a:solidFill>
            </a:endParaRP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What you hope to get out of the workshop today/how it might be relevant to your project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73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is a literature review?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50065"/>
            <a:ext cx="8596668" cy="477401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Surveying the literature is necessary because scholarship is cumulative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Your own original research contribution must be situated within the context of what has already been published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In short, a literature review considers the state and progress of existing literature on a given topic by organizing, integrating, and critically evaluating published books and articles </a:t>
            </a:r>
          </a:p>
        </p:txBody>
      </p:sp>
    </p:spTree>
    <p:extLst>
      <p:ext uri="{BB962C8B-B14F-4D97-AF65-F5344CB8AC3E}">
        <p14:creationId xmlns:p14="http://schemas.microsoft.com/office/powerpoint/2010/main" val="99555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 literature review should</a:t>
            </a:r>
            <a:r>
              <a:rPr lang="is-IS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9369636" cy="4725581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Place your study within the context of other work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Inform your reader about the theories your research is based on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Define terminology and concepts drawn upon in your study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Explain the basis of your chosen research methodology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Establish the need for your research, identifying gaps/limitations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88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 literature review should not</a:t>
            </a:r>
            <a:r>
              <a:rPr lang="is-IS" dirty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A literature review is </a:t>
            </a:r>
            <a:r>
              <a:rPr lang="en-US" sz="2400" b="1" i="1" dirty="0">
                <a:solidFill>
                  <a:schemeClr val="tx1"/>
                </a:solidFill>
              </a:rPr>
              <a:t>not</a:t>
            </a:r>
            <a:r>
              <a:rPr lang="en-US" sz="2400" dirty="0">
                <a:solidFill>
                  <a:schemeClr val="tx1"/>
                </a:solidFill>
              </a:rPr>
              <a:t> the same as an annotated bibliography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A literature review can build on the work done in an annotated bibliography, but includes a critical analysis of the relationship </a:t>
            </a:r>
            <a:r>
              <a:rPr lang="en-US" sz="2400" i="1" dirty="0">
                <a:solidFill>
                  <a:schemeClr val="tx1"/>
                </a:solidFill>
              </a:rPr>
              <a:t>among </a:t>
            </a:r>
            <a:r>
              <a:rPr lang="en-US" sz="2400" dirty="0">
                <a:solidFill>
                  <a:schemeClr val="tx1"/>
                </a:solidFill>
              </a:rPr>
              <a:t>different works, and relates the research to your own work</a:t>
            </a:r>
          </a:p>
        </p:txBody>
      </p:sp>
    </p:spTree>
    <p:extLst>
      <p:ext uri="{BB962C8B-B14F-4D97-AF65-F5344CB8AC3E}">
        <p14:creationId xmlns:p14="http://schemas.microsoft.com/office/powerpoint/2010/main" val="171760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Where do I start?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255336" cy="469741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Any literature review begins with a comprehensive search of existing scholarly publications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Start with broad descriptors (ex: online assessment), and then begin to narrow your focus to your research questions (ex: academic integrity online assessment)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The bibliographies of the articles you find will be helpful in pointing you to other sources, especially “classics” in the field and those most cited </a:t>
            </a:r>
          </a:p>
        </p:txBody>
      </p:sp>
    </p:spTree>
    <p:extLst>
      <p:ext uri="{BB962C8B-B14F-4D97-AF65-F5344CB8AC3E}">
        <p14:creationId xmlns:p14="http://schemas.microsoft.com/office/powerpoint/2010/main" val="82518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Where do I start?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106746" cy="4697411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There are several citation management systems that can be used to store and organize your research (</a:t>
            </a:r>
            <a:r>
              <a:rPr lang="en-US" sz="2400" dirty="0" err="1">
                <a:solidFill>
                  <a:schemeClr val="tx1"/>
                </a:solidFill>
              </a:rPr>
              <a:t>Mendeley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Zotero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An effective literature search: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Reduces time spent looking for information 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Maximizes quality and appropriateness of results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Helps clarify the scope of your topic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Helps define and refine the research questions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Helps identify experts in the field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Provides examples of successful methodologies</a:t>
            </a:r>
          </a:p>
        </p:txBody>
      </p:sp>
    </p:spTree>
    <p:extLst>
      <p:ext uri="{BB962C8B-B14F-4D97-AF65-F5344CB8AC3E}">
        <p14:creationId xmlns:p14="http://schemas.microsoft.com/office/powerpoint/2010/main" val="5800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Reading effectively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106746" cy="469741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As a starting point, focus on the general purpose and content of each article, zeroing in on the abstract, introduction, first few paragraphs, and conclusion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Develop a note-taking system (note cards, charts, Excel spreadsheets, the note-taking function in </a:t>
            </a:r>
            <a:r>
              <a:rPr lang="en-US" sz="2400" dirty="0" err="1">
                <a:solidFill>
                  <a:schemeClr val="tx1"/>
                </a:solidFill>
              </a:rPr>
              <a:t>Mendeley</a:t>
            </a:r>
            <a:r>
              <a:rPr lang="en-US" sz="2400" dirty="0">
                <a:solidFill>
                  <a:schemeClr val="tx1"/>
                </a:solidFill>
              </a:rPr>
              <a:t>, etc.)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Group the publications into categories and subcategories, based on general theme, methodology, population, etc., and order chronologically</a:t>
            </a:r>
          </a:p>
        </p:txBody>
      </p:sp>
    </p:spTree>
    <p:extLst>
      <p:ext uri="{BB962C8B-B14F-4D97-AF65-F5344CB8AC3E}">
        <p14:creationId xmlns:p14="http://schemas.microsoft.com/office/powerpoint/2010/main" val="8114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Reading effectively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817001" cy="4697411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Identify key definitions/concepts that seem important to the field, and differences in how scholars use them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Note the strengths and the limitations of the study, the purpose of the review is not only to summarize but </a:t>
            </a:r>
            <a:r>
              <a:rPr lang="en-US" sz="2400" i="1" dirty="0">
                <a:solidFill>
                  <a:schemeClr val="tx1"/>
                </a:solidFill>
              </a:rPr>
              <a:t>critically evaluate</a:t>
            </a:r>
            <a:r>
              <a:rPr lang="en-US" sz="2400" dirty="0">
                <a:solidFill>
                  <a:schemeClr val="tx1"/>
                </a:solidFill>
              </a:rPr>
              <a:t> the lit.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Identify major trends or patterns, connections and gaps in the literature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Know when you</a:t>
            </a:r>
            <a:r>
              <a:rPr lang="uk-UA" sz="2400" dirty="0">
                <a:solidFill>
                  <a:schemeClr val="tx1"/>
                </a:solidFill>
              </a:rPr>
              <a:t>’</a:t>
            </a:r>
            <a:r>
              <a:rPr lang="en-US" sz="2400" dirty="0" err="1">
                <a:solidFill>
                  <a:schemeClr val="tx1"/>
                </a:solidFill>
              </a:rPr>
              <a:t>ve</a:t>
            </a:r>
            <a:r>
              <a:rPr lang="en-US" sz="2400" dirty="0">
                <a:solidFill>
                  <a:schemeClr val="tx1"/>
                </a:solidFill>
              </a:rPr>
              <a:t> reached “literature saturation” and begin writing your review</a:t>
            </a:r>
          </a:p>
          <a:p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38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Summarizing and organizing your review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106746" cy="469741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Using a table can help to organize and most importantly synthesize your review findings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This is often called a “synthesis matrix”, which can take many forms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Most matrixes will organize the literature chronologically, and according to dominant themes and concepts, research methods, and will include a summary of the results</a:t>
            </a:r>
          </a:p>
        </p:txBody>
      </p:sp>
    </p:spTree>
    <p:extLst>
      <p:ext uri="{BB962C8B-B14F-4D97-AF65-F5344CB8AC3E}">
        <p14:creationId xmlns:p14="http://schemas.microsoft.com/office/powerpoint/2010/main" val="212624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Synthesis Matrix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91" y="1690577"/>
            <a:ext cx="7974417" cy="4997302"/>
          </a:xfrm>
        </p:spPr>
      </p:pic>
    </p:spTree>
    <p:extLst>
      <p:ext uri="{BB962C8B-B14F-4D97-AF65-F5344CB8AC3E}">
        <p14:creationId xmlns:p14="http://schemas.microsoft.com/office/powerpoint/2010/main" val="70332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Synthesis Matrix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858" y="1690577"/>
            <a:ext cx="7018682" cy="4997302"/>
          </a:xfrm>
        </p:spPr>
      </p:pic>
    </p:spTree>
    <p:extLst>
      <p:ext uri="{BB962C8B-B14F-4D97-AF65-F5344CB8AC3E}">
        <p14:creationId xmlns:p14="http://schemas.microsoft.com/office/powerpoint/2010/main" val="37319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Synthesis Matrix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4" y="1690576"/>
            <a:ext cx="6903944" cy="5167423"/>
          </a:xfrm>
        </p:spPr>
      </p:pic>
    </p:spTree>
    <p:extLst>
      <p:ext uri="{BB962C8B-B14F-4D97-AF65-F5344CB8AC3E}">
        <p14:creationId xmlns:p14="http://schemas.microsoft.com/office/powerpoint/2010/main" val="181321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Preparing to write your review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106746" cy="4697411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Create a topic outline that traces your synthesis of the literature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Within each topic heading, note differences among the studies, how they build on one another, gaps in the field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Identify the theories, quotes, key definitions from your review you plan to incorporate into the review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Plan to discuss conclusions/implications of your review, and directions for future research </a:t>
            </a:r>
          </a:p>
          <a:p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Tips for writing the review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73349"/>
            <a:ext cx="10178508" cy="4784651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Identify the broad problem area, and why the topic being reviewed is important, timely</a:t>
            </a:r>
          </a:p>
          <a:p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Indicate why certain studies are important, and if they are considered classic or landmark in the field say so</a:t>
            </a:r>
          </a:p>
          <a:p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u="sng" dirty="0">
                <a:solidFill>
                  <a:schemeClr val="tx1"/>
                </a:solidFill>
              </a:rPr>
              <a:t>Avoid long lists of nonspecific references</a:t>
            </a:r>
          </a:p>
          <a:p>
            <a:endParaRPr lang="en-US" sz="2600" u="sng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Highlight the chronological development of the field of literature</a:t>
            </a:r>
          </a:p>
          <a:p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Be consistent in your citation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00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Reviewing the literature</a:t>
            </a:r>
            <a:r>
              <a:rPr lang="is-IS" dirty="0">
                <a:solidFill>
                  <a:schemeClr val="tx1"/>
                </a:solidFill>
              </a:rPr>
              <a:t>…</a:t>
            </a:r>
            <a:br>
              <a:rPr lang="is-IS" dirty="0">
                <a:solidFill>
                  <a:schemeClr val="tx1"/>
                </a:solidFill>
              </a:rPr>
            </a:br>
            <a:r>
              <a:rPr lang="is-IS" i="1" dirty="0">
                <a:solidFill>
                  <a:schemeClr val="tx1"/>
                </a:solidFill>
              </a:rPr>
              <a:t>Examples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106746" cy="469741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When looking at the two examples of lit. reviews, discuss the following questions: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How are they similar?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How are they different?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How do they organize their sources?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What is emphasized? 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How are the sources synthesized, and what level of analysis is given to them? </a:t>
            </a:r>
          </a:p>
        </p:txBody>
      </p:sp>
    </p:spTree>
    <p:extLst>
      <p:ext uri="{BB962C8B-B14F-4D97-AF65-F5344CB8AC3E}">
        <p14:creationId xmlns:p14="http://schemas.microsoft.com/office/powerpoint/2010/main" val="11199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440180"/>
            <a:ext cx="7766936" cy="2000250"/>
          </a:xfrm>
        </p:spPr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</a:rPr>
              <a:t>Thanks for Coming!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Contact: </a:t>
            </a:r>
            <a:r>
              <a:rPr lang="en-US" sz="2400" dirty="0" err="1">
                <a:solidFill>
                  <a:schemeClr val="tx1"/>
                </a:solidFill>
              </a:rPr>
              <a:t>agnewmj@mcmaster.ca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70" y="4599282"/>
            <a:ext cx="2642023" cy="264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41266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585</TotalTime>
  <Words>806</Words>
  <Application>Microsoft Macintosh PowerPoint</Application>
  <PresentationFormat>Custom</PresentationFormat>
  <Paragraphs>99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Facet</vt:lpstr>
      <vt:lpstr>Literature Reviews  and You! </vt:lpstr>
      <vt:lpstr>What brings you here today? </vt:lpstr>
      <vt:lpstr>What is a literature review? </vt:lpstr>
      <vt:lpstr>A literature review should…</vt:lpstr>
      <vt:lpstr>A literature review should not…</vt:lpstr>
      <vt:lpstr>Reviewing the literature… Where do I start? </vt:lpstr>
      <vt:lpstr>Reviewing the literature… Where do I start? </vt:lpstr>
      <vt:lpstr>Reviewing the literature… Reading effectively</vt:lpstr>
      <vt:lpstr>Reviewing the literature… Reading effectively</vt:lpstr>
      <vt:lpstr>Reviewing the literature… Summarizing and organizing your review</vt:lpstr>
      <vt:lpstr>Reviewing the literature… Synthesis Matrix</vt:lpstr>
      <vt:lpstr>Reviewing the literature… Synthesis Matrix</vt:lpstr>
      <vt:lpstr>Reviewing the literature… Synthesis Matrix</vt:lpstr>
      <vt:lpstr>Reviewing the literature… Preparing to write your review</vt:lpstr>
      <vt:lpstr>Reviewing the literature… Tips for writing the review</vt:lpstr>
      <vt:lpstr>Reviewing the literature… Examples</vt:lpstr>
      <vt:lpstr>Thanks for Coming!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Literature Reviews  and You!</dc:title>
  <dc:creator>Michael Agnew</dc:creator>
  <cp:lastModifiedBy>Melec Zeadin</cp:lastModifiedBy>
  <cp:revision>38</cp:revision>
  <dcterms:created xsi:type="dcterms:W3CDTF">2016-11-28T16:18:12Z</dcterms:created>
  <dcterms:modified xsi:type="dcterms:W3CDTF">2019-02-27T16:12:13Z</dcterms:modified>
</cp:coreProperties>
</file>